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ptos Narrow" panose="020B0004020202020204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Bold" panose="020B0806030504020204" charset="0"/>
      <p:regular r:id="rId21"/>
    </p:embeddedFont>
    <p:embeddedFont>
      <p:font typeface="Poppi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7190" autoAdjust="0"/>
  </p:normalViewPr>
  <p:slideViewPr>
    <p:cSldViewPr>
      <p:cViewPr varScale="1">
        <p:scale>
          <a:sx n="48" d="100"/>
          <a:sy n="48" d="100"/>
        </p:scale>
        <p:origin x="109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95E69-A921-4F7A-8461-688008226F4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1DE75-D172-43DA-93C6-448875485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34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Use deep learning models to predict shipment costs across various transportation modes using historical and projected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Design an agent that can make informed transport decisions for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future years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(e.g., 2032, 2040, 2050), even when direct data is not available — using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interpolation and forecasting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Empower the agent to make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goal-driven decisions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based on cost, distance, or a balanced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Deliver actionable insights with explainable analytics so logistics professionals can trust and use AI-generated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1DE75-D172-43DA-93C6-4488754853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26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This code creates a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learning agent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that decides the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best mode of transportation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(like truck, rail, air) for moving goods between 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zones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 It learns by simulating thousands of shipments and adjusting its decisions based on the rewards it gets.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1DE75-D172-43DA-93C6-4488754853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2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0609C-6EED-4595-8E18-A0B63728F354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79D1-B353-41F4-BD0C-A943C8BB6695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97102-F6D3-465D-B01D-28DF85BE8F1A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6218-FEF9-4AE7-BD6F-B25391D7FB26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EB294-64DB-4E44-A99C-F2658DA6E826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DA16B-6FB3-4F6F-BF88-22311F31FED0}" type="datetime1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9C98E-52A0-4C45-AA4E-F17C1FB7ED70}" type="datetime1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250E9-2FC3-4B68-B595-FB9A0B83420C}" type="datetime1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AC1CA-2B52-4F3A-8E8A-6C779E296AD7}" type="datetime1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849600" y="9791700"/>
            <a:ext cx="2133600" cy="365125"/>
          </a:xfrm>
        </p:spPr>
        <p:txBody>
          <a:bodyPr/>
          <a:lstStyle>
            <a:lvl1pPr>
              <a:defRPr sz="1400" b="1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42D7-2D2B-451C-915D-369DB617D2F6}" type="datetime1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15635-5821-4AFB-8CD3-D03802ABE566}" type="datetime1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69E28-F89D-471F-B57D-D80229500F83}" type="datetime1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5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sv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sv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63575" y="1028700"/>
            <a:ext cx="15445273" cy="9258300"/>
            <a:chOff x="0" y="0"/>
            <a:chExt cx="1016973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6973" cy="609600"/>
            </a:xfrm>
            <a:custGeom>
              <a:avLst/>
              <a:gdLst/>
              <a:ahLst/>
              <a:cxnLst/>
              <a:rect l="l" t="t" r="r" b="b"/>
              <a:pathLst>
                <a:path w="1016973" h="609600">
                  <a:moveTo>
                    <a:pt x="203200" y="0"/>
                  </a:moveTo>
                  <a:lnTo>
                    <a:pt x="1016973" y="0"/>
                  </a:lnTo>
                  <a:lnTo>
                    <a:pt x="813773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55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560696" y="2226621"/>
            <a:ext cx="13846908" cy="3859854"/>
            <a:chOff x="0" y="0"/>
            <a:chExt cx="218689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86890" cy="609600"/>
            </a:xfrm>
            <a:custGeom>
              <a:avLst/>
              <a:gdLst/>
              <a:ahLst/>
              <a:cxnLst/>
              <a:rect l="l" t="t" r="r" b="b"/>
              <a:pathLst>
                <a:path w="2186890" h="609600">
                  <a:moveTo>
                    <a:pt x="203200" y="0"/>
                  </a:moveTo>
                  <a:lnTo>
                    <a:pt x="2186890" y="0"/>
                  </a:lnTo>
                  <a:lnTo>
                    <a:pt x="198369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198369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8100617"/>
            <a:ext cx="1125234" cy="47625"/>
            <a:chOff x="0" y="0"/>
            <a:chExt cx="296358" cy="125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358" cy="12543"/>
            </a:xfrm>
            <a:custGeom>
              <a:avLst/>
              <a:gdLst/>
              <a:ahLst/>
              <a:cxnLst/>
              <a:rect l="l" t="t" r="r" b="b"/>
              <a:pathLst>
                <a:path w="296358" h="12543">
                  <a:moveTo>
                    <a:pt x="0" y="0"/>
                  </a:moveTo>
                  <a:lnTo>
                    <a:pt x="296358" y="0"/>
                  </a:lnTo>
                  <a:lnTo>
                    <a:pt x="29635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9635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66989" y="2197573"/>
            <a:ext cx="12247326" cy="372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AGENTIC AI FOR TRANSPORT MODE 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925908"/>
            <a:ext cx="2963939" cy="245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Bhargav Rishi Medisetti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6525478" y="7762500"/>
            <a:ext cx="1683000" cy="2524500"/>
            <a:chOff x="0" y="0"/>
            <a:chExt cx="40640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FDC36C0-469B-54F3-4CDE-7865A48E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ED865263-6D20-C7D8-75C4-6CEA75D68539}"/>
              </a:ext>
            </a:extLst>
          </p:cNvPr>
          <p:cNvSpPr txBox="1"/>
          <p:nvPr/>
        </p:nvSpPr>
        <p:spPr>
          <a:xfrm>
            <a:off x="109347" y="9848565"/>
            <a:ext cx="4033478" cy="225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0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Deep Learning | Prof. Reza Ebrahimi | Muma College of Business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789191" y="1397879"/>
            <a:ext cx="11355991" cy="5078162"/>
            <a:chOff x="0" y="0"/>
            <a:chExt cx="1363212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3212" cy="609600"/>
            </a:xfrm>
            <a:custGeom>
              <a:avLst/>
              <a:gdLst/>
              <a:ahLst/>
              <a:cxnLst/>
              <a:rect l="l" t="t" r="r" b="b"/>
              <a:pathLst>
                <a:path w="1363212" h="609600">
                  <a:moveTo>
                    <a:pt x="203200" y="0"/>
                  </a:moveTo>
                  <a:lnTo>
                    <a:pt x="1363212" y="0"/>
                  </a:lnTo>
                  <a:lnTo>
                    <a:pt x="116001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6"/>
              <a:stretch>
                <a:fillRect t="-9363" b="-24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9233" y="1397879"/>
            <a:ext cx="1683000" cy="2524500"/>
            <a:chOff x="0" y="0"/>
            <a:chExt cx="40640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0772" y="8059669"/>
            <a:ext cx="1660487" cy="2227331"/>
            <a:chOff x="0" y="0"/>
            <a:chExt cx="454460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4460" cy="609600"/>
            </a:xfrm>
            <a:custGeom>
              <a:avLst/>
              <a:gdLst/>
              <a:ahLst/>
              <a:cxnLst/>
              <a:rect l="l" t="t" r="r" b="b"/>
              <a:pathLst>
                <a:path w="454460" h="609600">
                  <a:moveTo>
                    <a:pt x="203200" y="0"/>
                  </a:moveTo>
                  <a:lnTo>
                    <a:pt x="454460" y="0"/>
                  </a:lnTo>
                  <a:lnTo>
                    <a:pt x="25126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5126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08786" y="2278191"/>
            <a:ext cx="5410447" cy="3053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74"/>
              </a:lnSpc>
            </a:pPr>
            <a:r>
              <a:rPr lang="en-US" sz="11261" b="1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  <a:p>
            <a:pPr algn="l">
              <a:lnSpc>
                <a:spcPts val="11374"/>
              </a:lnSpc>
            </a:pPr>
            <a:r>
              <a:rPr lang="en-US" sz="11261" b="1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7904A5B-82AB-E884-4FB5-02BBF319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642067" y="1904434"/>
            <a:ext cx="4148590" cy="3111442"/>
            <a:chOff x="0" y="0"/>
            <a:chExt cx="8128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50165" y="1904434"/>
            <a:ext cx="4148590" cy="3111442"/>
            <a:chOff x="0" y="0"/>
            <a:chExt cx="81280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25784" y="5271123"/>
            <a:ext cx="4148590" cy="3111442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3882" y="5271123"/>
            <a:ext cx="4148590" cy="3111442"/>
            <a:chOff x="0" y="0"/>
            <a:chExt cx="812800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20259" y="1904434"/>
            <a:ext cx="1209064" cy="1813597"/>
            <a:chOff x="0" y="0"/>
            <a:chExt cx="406400" cy="609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67953" y="6568969"/>
            <a:ext cx="1209064" cy="1813597"/>
            <a:chOff x="0" y="0"/>
            <a:chExt cx="406400" cy="6096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50416" y="2171343"/>
            <a:ext cx="7383773" cy="130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3"/>
              </a:lnSpc>
            </a:pPr>
            <a:r>
              <a:rPr lang="en-US" sz="3300" b="1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 -</a:t>
            </a:r>
          </a:p>
          <a:p>
            <a:pPr algn="l">
              <a:lnSpc>
                <a:spcPts val="3333"/>
              </a:lnSpc>
            </a:pPr>
            <a:r>
              <a:rPr lang="en-US" sz="3300" b="1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Agentic Intelligence for Smarter Freight Transport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1446" y="4383795"/>
            <a:ext cx="237860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Intelligent Decision-Making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31446" y="3981279"/>
            <a:ext cx="237860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2E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Mission 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42303" y="4383795"/>
            <a:ext cx="2378606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Future-Ready Freight Planning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42303" y="3981279"/>
            <a:ext cx="237860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2E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Mission 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31446" y="6734446"/>
            <a:ext cx="237860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Agentic AI Framework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31446" y="6331930"/>
            <a:ext cx="237860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2E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Mission 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42303" y="6734446"/>
            <a:ext cx="237860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Interpretability and Value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242303" y="6331930"/>
            <a:ext cx="237860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2E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Mission 04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29275AD8-F98A-EE43-BC57-F253E854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34578-6D54-480B-8790-E7AB0F634BFE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7762500"/>
            <a:ext cx="1683000" cy="2524500"/>
            <a:chOff x="0" y="0"/>
            <a:chExt cx="4064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01139" y="5710530"/>
            <a:ext cx="8880208" cy="2109049"/>
          </a:xfrm>
          <a:custGeom>
            <a:avLst/>
            <a:gdLst/>
            <a:ahLst/>
            <a:cxnLst/>
            <a:rect l="l" t="t" r="r" b="b"/>
            <a:pathLst>
              <a:path w="8880208" h="2109049">
                <a:moveTo>
                  <a:pt x="0" y="0"/>
                </a:moveTo>
                <a:lnTo>
                  <a:pt x="8880208" y="0"/>
                </a:lnTo>
                <a:lnTo>
                  <a:pt x="8880208" y="2109049"/>
                </a:lnTo>
                <a:lnTo>
                  <a:pt x="0" y="21090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582400" y="4100789"/>
            <a:ext cx="6556301" cy="1026626"/>
          </a:xfrm>
          <a:custGeom>
            <a:avLst/>
            <a:gdLst/>
            <a:ahLst/>
            <a:cxnLst/>
            <a:rect l="l" t="t" r="r" b="b"/>
            <a:pathLst>
              <a:path w="6815097" h="1026626">
                <a:moveTo>
                  <a:pt x="0" y="0"/>
                </a:moveTo>
                <a:lnTo>
                  <a:pt x="6815096" y="0"/>
                </a:lnTo>
                <a:lnTo>
                  <a:pt x="6815096" y="1026625"/>
                </a:lnTo>
                <a:lnTo>
                  <a:pt x="0" y="1026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06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801139" y="3909235"/>
            <a:ext cx="8880208" cy="1409733"/>
          </a:xfrm>
          <a:custGeom>
            <a:avLst/>
            <a:gdLst/>
            <a:ahLst/>
            <a:cxnLst/>
            <a:rect l="l" t="t" r="r" b="b"/>
            <a:pathLst>
              <a:path w="8880208" h="1409733">
                <a:moveTo>
                  <a:pt x="0" y="0"/>
                </a:moveTo>
                <a:lnTo>
                  <a:pt x="8880208" y="0"/>
                </a:lnTo>
                <a:lnTo>
                  <a:pt x="8880208" y="1409733"/>
                </a:lnTo>
                <a:lnTo>
                  <a:pt x="0" y="1409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801139" y="8114973"/>
            <a:ext cx="8880208" cy="1143327"/>
          </a:xfrm>
          <a:custGeom>
            <a:avLst/>
            <a:gdLst/>
            <a:ahLst/>
            <a:cxnLst/>
            <a:rect l="l" t="t" r="r" b="b"/>
            <a:pathLst>
              <a:path w="8880208" h="1143327">
                <a:moveTo>
                  <a:pt x="0" y="0"/>
                </a:moveTo>
                <a:lnTo>
                  <a:pt x="8880208" y="0"/>
                </a:lnTo>
                <a:lnTo>
                  <a:pt x="8880208" y="1143327"/>
                </a:lnTo>
                <a:lnTo>
                  <a:pt x="0" y="1143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380850" y="7729316"/>
            <a:ext cx="2831934" cy="1895889"/>
          </a:xfrm>
          <a:custGeom>
            <a:avLst/>
            <a:gdLst/>
            <a:ahLst/>
            <a:cxnLst/>
            <a:rect l="l" t="t" r="r" b="b"/>
            <a:pathLst>
              <a:path w="2831934" h="1895889">
                <a:moveTo>
                  <a:pt x="0" y="0"/>
                </a:moveTo>
                <a:lnTo>
                  <a:pt x="2831934" y="0"/>
                </a:lnTo>
                <a:lnTo>
                  <a:pt x="2831934" y="1895889"/>
                </a:lnTo>
                <a:lnTo>
                  <a:pt x="0" y="1895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801139" y="540459"/>
            <a:ext cx="14512208" cy="57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691408-6DD9-F49B-7273-4AB9E5068A3D}"/>
              </a:ext>
            </a:extLst>
          </p:cNvPr>
          <p:cNvSpPr/>
          <p:nvPr/>
        </p:nvSpPr>
        <p:spPr>
          <a:xfrm>
            <a:off x="1672543" y="1943099"/>
            <a:ext cx="9137400" cy="15745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2F9162-D5F7-439B-14C8-678C0DC0617A}"/>
              </a:ext>
            </a:extLst>
          </p:cNvPr>
          <p:cNvSpPr/>
          <p:nvPr/>
        </p:nvSpPr>
        <p:spPr>
          <a:xfrm>
            <a:off x="1683000" y="3771900"/>
            <a:ext cx="9126943" cy="1643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FE83BE-F084-2C33-50E2-5D6AF1DA4616}"/>
              </a:ext>
            </a:extLst>
          </p:cNvPr>
          <p:cNvSpPr/>
          <p:nvPr/>
        </p:nvSpPr>
        <p:spPr>
          <a:xfrm>
            <a:off x="1752600" y="5614362"/>
            <a:ext cx="9057343" cy="23485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85D958-EEF9-190B-8819-43C9BCD33C0B}"/>
              </a:ext>
            </a:extLst>
          </p:cNvPr>
          <p:cNvSpPr/>
          <p:nvPr/>
        </p:nvSpPr>
        <p:spPr>
          <a:xfrm>
            <a:off x="1683000" y="8059068"/>
            <a:ext cx="9126943" cy="1351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AE2F0B-2081-9054-3C05-A2FDCDCF4785}"/>
              </a:ext>
            </a:extLst>
          </p:cNvPr>
          <p:cNvCxnSpPr>
            <a:cxnSpLocks/>
          </p:cNvCxnSpPr>
          <p:nvPr/>
        </p:nvCxnSpPr>
        <p:spPr>
          <a:xfrm>
            <a:off x="10896600" y="8734884"/>
            <a:ext cx="14842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CF9A6-BCFC-301B-848D-1688C87A1F8A}"/>
              </a:ext>
            </a:extLst>
          </p:cNvPr>
          <p:cNvCxnSpPr>
            <a:cxnSpLocks/>
          </p:cNvCxnSpPr>
          <p:nvPr/>
        </p:nvCxnSpPr>
        <p:spPr>
          <a:xfrm>
            <a:off x="10896600" y="4610100"/>
            <a:ext cx="685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67D0734-0C56-CFE4-737B-9AC91089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873DA5-8C95-A803-7AF0-AD07904400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3641" y="1792870"/>
            <a:ext cx="6094033" cy="1953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6B5A13-70B7-C34B-41C2-2F4A6FC0C7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1139" y="2019300"/>
            <a:ext cx="8861881" cy="1379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4" grpId="2" animBg="1"/>
      <p:bldP spid="15" grpId="0" animBg="1"/>
      <p:bldP spid="15" grpId="1" animBg="1"/>
      <p:bldP spid="17" grpId="0" animBg="1"/>
      <p:bldP spid="17" grpId="1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7762500"/>
            <a:ext cx="1683000" cy="2524500"/>
            <a:chOff x="0" y="0"/>
            <a:chExt cx="4064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801139" y="1208253"/>
            <a:ext cx="11301259" cy="1356151"/>
          </a:xfrm>
          <a:custGeom>
            <a:avLst/>
            <a:gdLst/>
            <a:ahLst/>
            <a:cxnLst/>
            <a:rect l="l" t="t" r="r" b="b"/>
            <a:pathLst>
              <a:path w="11301259" h="1356151">
                <a:moveTo>
                  <a:pt x="0" y="0"/>
                </a:moveTo>
                <a:lnTo>
                  <a:pt x="11301259" y="0"/>
                </a:lnTo>
                <a:lnTo>
                  <a:pt x="11301259" y="1356151"/>
                </a:lnTo>
                <a:lnTo>
                  <a:pt x="0" y="1356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01139" y="2704069"/>
            <a:ext cx="5650629" cy="3332182"/>
          </a:xfrm>
          <a:custGeom>
            <a:avLst/>
            <a:gdLst/>
            <a:ahLst/>
            <a:cxnLst/>
            <a:rect l="l" t="t" r="r" b="b"/>
            <a:pathLst>
              <a:path w="5650629" h="3332182">
                <a:moveTo>
                  <a:pt x="0" y="0"/>
                </a:moveTo>
                <a:lnTo>
                  <a:pt x="5650630" y="0"/>
                </a:lnTo>
                <a:lnTo>
                  <a:pt x="5650630" y="3332182"/>
                </a:lnTo>
                <a:lnTo>
                  <a:pt x="0" y="3332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01139" y="6179126"/>
            <a:ext cx="9055743" cy="3995847"/>
          </a:xfrm>
          <a:custGeom>
            <a:avLst/>
            <a:gdLst/>
            <a:ahLst/>
            <a:cxnLst/>
            <a:rect l="l" t="t" r="r" b="b"/>
            <a:pathLst>
              <a:path w="9055743" h="3995847">
                <a:moveTo>
                  <a:pt x="0" y="0"/>
                </a:moveTo>
                <a:lnTo>
                  <a:pt x="9055744" y="0"/>
                </a:lnTo>
                <a:lnTo>
                  <a:pt x="9055744" y="3995847"/>
                </a:lnTo>
                <a:lnTo>
                  <a:pt x="0" y="3995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214755" y="6179126"/>
            <a:ext cx="4602353" cy="3417161"/>
          </a:xfrm>
          <a:custGeom>
            <a:avLst/>
            <a:gdLst/>
            <a:ahLst/>
            <a:cxnLst/>
            <a:rect l="l" t="t" r="r" b="b"/>
            <a:pathLst>
              <a:path w="4602353" h="3417161">
                <a:moveTo>
                  <a:pt x="0" y="0"/>
                </a:moveTo>
                <a:lnTo>
                  <a:pt x="4602353" y="0"/>
                </a:lnTo>
                <a:lnTo>
                  <a:pt x="4602353" y="3417161"/>
                </a:lnTo>
                <a:lnTo>
                  <a:pt x="0" y="3417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336650" y="9603449"/>
            <a:ext cx="2909752" cy="336666"/>
          </a:xfrm>
          <a:custGeom>
            <a:avLst/>
            <a:gdLst/>
            <a:ahLst/>
            <a:cxnLst/>
            <a:rect l="l" t="t" r="r" b="b"/>
            <a:pathLst>
              <a:path w="2909752" h="336666">
                <a:moveTo>
                  <a:pt x="0" y="0"/>
                </a:moveTo>
                <a:lnTo>
                  <a:pt x="2909752" y="0"/>
                </a:lnTo>
                <a:lnTo>
                  <a:pt x="2909752" y="336665"/>
                </a:lnTo>
                <a:lnTo>
                  <a:pt x="0" y="3366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01139" y="433568"/>
            <a:ext cx="14512208" cy="57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The Brains behind the AI - Feed Forward Neural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B671B-7304-8994-E2F1-9A94B970C2C8}"/>
              </a:ext>
            </a:extLst>
          </p:cNvPr>
          <p:cNvSpPr/>
          <p:nvPr/>
        </p:nvSpPr>
        <p:spPr>
          <a:xfrm>
            <a:off x="1683000" y="1006339"/>
            <a:ext cx="11579671" cy="1622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F1C3E9-FD8F-EE57-16C0-4C44FA471A05}"/>
              </a:ext>
            </a:extLst>
          </p:cNvPr>
          <p:cNvSpPr/>
          <p:nvPr/>
        </p:nvSpPr>
        <p:spPr>
          <a:xfrm>
            <a:off x="1683000" y="2628900"/>
            <a:ext cx="5937000" cy="3485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74316A-8764-9F3D-743B-6023F8AFED68}"/>
              </a:ext>
            </a:extLst>
          </p:cNvPr>
          <p:cNvSpPr/>
          <p:nvPr/>
        </p:nvSpPr>
        <p:spPr>
          <a:xfrm>
            <a:off x="1752600" y="6100748"/>
            <a:ext cx="9222421" cy="414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788EBB-6ED4-5F61-2BE8-92A1D237A35B}"/>
              </a:ext>
            </a:extLst>
          </p:cNvPr>
          <p:cNvCxnSpPr/>
          <p:nvPr/>
        </p:nvCxnSpPr>
        <p:spPr>
          <a:xfrm>
            <a:off x="6096000" y="3467100"/>
            <a:ext cx="2209800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8F0C16-8DE8-6BE1-EB7D-32B95A189826}"/>
              </a:ext>
            </a:extLst>
          </p:cNvPr>
          <p:cNvCxnSpPr>
            <a:cxnSpLocks/>
          </p:cNvCxnSpPr>
          <p:nvPr/>
        </p:nvCxnSpPr>
        <p:spPr>
          <a:xfrm>
            <a:off x="5410200" y="3695700"/>
            <a:ext cx="2895600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1ECBE0-6D25-3047-1F63-F80EECFB3787}"/>
              </a:ext>
            </a:extLst>
          </p:cNvPr>
          <p:cNvCxnSpPr>
            <a:cxnSpLocks/>
          </p:cNvCxnSpPr>
          <p:nvPr/>
        </p:nvCxnSpPr>
        <p:spPr>
          <a:xfrm>
            <a:off x="5410200" y="3939005"/>
            <a:ext cx="2895600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F0AF88-9F56-8957-28E8-E1120EBC62F2}"/>
              </a:ext>
            </a:extLst>
          </p:cNvPr>
          <p:cNvSpPr txBox="1"/>
          <p:nvPr/>
        </p:nvSpPr>
        <p:spPr>
          <a:xfrm>
            <a:off x="8305798" y="3292271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oppins Bold" panose="020B0604020202020204" charset="0"/>
                <a:cs typeface="Poppins Bold" panose="020B0604020202020204" charset="0"/>
              </a:rPr>
              <a:t>Input layer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238126-0F51-35EA-AED6-44525FD333FE}"/>
              </a:ext>
            </a:extLst>
          </p:cNvPr>
          <p:cNvSpPr txBox="1"/>
          <p:nvPr/>
        </p:nvSpPr>
        <p:spPr>
          <a:xfrm>
            <a:off x="8305798" y="3524113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oppins Bold" panose="020B0604020202020204" charset="0"/>
                <a:cs typeface="Poppins Bold" panose="020B0604020202020204" charset="0"/>
              </a:rPr>
              <a:t>Hidden layer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62A169-2A76-055E-9D1F-B35D94B8A0D1}"/>
              </a:ext>
            </a:extLst>
          </p:cNvPr>
          <p:cNvSpPr txBox="1"/>
          <p:nvPr/>
        </p:nvSpPr>
        <p:spPr>
          <a:xfrm>
            <a:off x="8284425" y="3758785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oppins Bold" panose="020B0604020202020204" charset="0"/>
                <a:cs typeface="Poppins Bold" panose="020B0604020202020204" charset="0"/>
              </a:rPr>
              <a:t>Output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FE18A8-4805-3285-D450-C7BDF4FC21D0}"/>
              </a:ext>
            </a:extLst>
          </p:cNvPr>
          <p:cNvSpPr txBox="1"/>
          <p:nvPr/>
        </p:nvSpPr>
        <p:spPr>
          <a:xfrm>
            <a:off x="8299665" y="4197294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oppins Bold" panose="020B0604020202020204" charset="0"/>
                <a:cs typeface="Poppins Bold" panose="020B0604020202020204" charset="0"/>
              </a:rPr>
              <a:t>Dropout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C36860-0C27-5406-8393-03BBAE45539B}"/>
              </a:ext>
            </a:extLst>
          </p:cNvPr>
          <p:cNvSpPr txBox="1"/>
          <p:nvPr/>
        </p:nvSpPr>
        <p:spPr>
          <a:xfrm>
            <a:off x="8299665" y="3979418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oppins Bold" panose="020B0604020202020204" charset="0"/>
                <a:cs typeface="Poppins Bold" panose="020B0604020202020204" charset="0"/>
              </a:rPr>
              <a:t>Activation function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17A6E6-A650-1435-1958-A667EDFB7FD6}"/>
              </a:ext>
            </a:extLst>
          </p:cNvPr>
          <p:cNvCxnSpPr>
            <a:cxnSpLocks/>
          </p:cNvCxnSpPr>
          <p:nvPr/>
        </p:nvCxnSpPr>
        <p:spPr>
          <a:xfrm flipV="1">
            <a:off x="4651500" y="4167575"/>
            <a:ext cx="3654300" cy="6145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5F4D1A-FD1E-7C9F-E0B2-2101120B161B}"/>
              </a:ext>
            </a:extLst>
          </p:cNvPr>
          <p:cNvCxnSpPr>
            <a:cxnSpLocks/>
          </p:cNvCxnSpPr>
          <p:nvPr/>
        </p:nvCxnSpPr>
        <p:spPr>
          <a:xfrm>
            <a:off x="5410200" y="4391312"/>
            <a:ext cx="2895600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B3C0EC-1A38-B397-E2AA-3465BC478E1B}"/>
              </a:ext>
            </a:extLst>
          </p:cNvPr>
          <p:cNvCxnSpPr>
            <a:cxnSpLocks/>
          </p:cNvCxnSpPr>
          <p:nvPr/>
        </p:nvCxnSpPr>
        <p:spPr>
          <a:xfrm>
            <a:off x="11049000" y="7124700"/>
            <a:ext cx="228765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F905A0C-7DE2-1116-BF88-C98CA35A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3" grpId="1" animBg="1"/>
      <p:bldP spid="14" grpId="0" animBg="1"/>
      <p:bldP spid="14" grpId="1" animBg="1"/>
      <p:bldP spid="16" grpId="0" animBg="1"/>
      <p:bldP spid="23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7762500"/>
            <a:ext cx="1683000" cy="2524500"/>
            <a:chOff x="0" y="0"/>
            <a:chExt cx="4064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097292" y="1203702"/>
            <a:ext cx="8030153" cy="4336283"/>
          </a:xfrm>
          <a:custGeom>
            <a:avLst/>
            <a:gdLst/>
            <a:ahLst/>
            <a:cxnLst/>
            <a:rect l="l" t="t" r="r" b="b"/>
            <a:pathLst>
              <a:path w="8030153" h="4336283">
                <a:moveTo>
                  <a:pt x="0" y="0"/>
                </a:moveTo>
                <a:lnTo>
                  <a:pt x="8030153" y="0"/>
                </a:lnTo>
                <a:lnTo>
                  <a:pt x="8030153" y="4336283"/>
                </a:lnTo>
                <a:lnTo>
                  <a:pt x="0" y="4336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097292" y="5848349"/>
            <a:ext cx="11301259" cy="3828301"/>
          </a:xfrm>
          <a:custGeom>
            <a:avLst/>
            <a:gdLst/>
            <a:ahLst/>
            <a:cxnLst/>
            <a:rect l="l" t="t" r="r" b="b"/>
            <a:pathLst>
              <a:path w="11301259" h="3828301">
                <a:moveTo>
                  <a:pt x="0" y="0"/>
                </a:moveTo>
                <a:lnTo>
                  <a:pt x="11301259" y="0"/>
                </a:lnTo>
                <a:lnTo>
                  <a:pt x="11301259" y="3828302"/>
                </a:lnTo>
                <a:lnTo>
                  <a:pt x="0" y="3828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83000" y="318102"/>
            <a:ext cx="14512208" cy="57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 dirty="0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The Decision Layer – Goal Driven AI Agent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E8FA3A-C2C6-2DF9-8E94-79B64546306B}"/>
              </a:ext>
            </a:extLst>
          </p:cNvPr>
          <p:cNvSpPr/>
          <p:nvPr/>
        </p:nvSpPr>
        <p:spPr>
          <a:xfrm>
            <a:off x="1981200" y="1104900"/>
            <a:ext cx="8305800" cy="457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0799F-28D5-D9F8-5A61-482E1782F201}"/>
              </a:ext>
            </a:extLst>
          </p:cNvPr>
          <p:cNvSpPr/>
          <p:nvPr/>
        </p:nvSpPr>
        <p:spPr>
          <a:xfrm>
            <a:off x="1981200" y="5775461"/>
            <a:ext cx="11582400" cy="3901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4737FAE-E7C7-D84C-44E4-46449E69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0" grpId="1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7762500"/>
            <a:ext cx="1683000" cy="2524500"/>
            <a:chOff x="0" y="0"/>
            <a:chExt cx="4064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846701" y="1028700"/>
            <a:ext cx="8804610" cy="3652056"/>
          </a:xfrm>
          <a:custGeom>
            <a:avLst/>
            <a:gdLst/>
            <a:ahLst/>
            <a:cxnLst/>
            <a:rect l="l" t="t" r="r" b="b"/>
            <a:pathLst>
              <a:path w="8804610" h="3652056">
                <a:moveTo>
                  <a:pt x="0" y="0"/>
                </a:moveTo>
                <a:lnTo>
                  <a:pt x="8804610" y="0"/>
                </a:lnTo>
                <a:lnTo>
                  <a:pt x="8804610" y="3652056"/>
                </a:lnTo>
                <a:lnTo>
                  <a:pt x="0" y="365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87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46701" y="5143500"/>
            <a:ext cx="8804610" cy="4086216"/>
          </a:xfrm>
          <a:custGeom>
            <a:avLst/>
            <a:gdLst/>
            <a:ahLst/>
            <a:cxnLst/>
            <a:rect l="l" t="t" r="r" b="b"/>
            <a:pathLst>
              <a:path w="8804610" h="4086216">
                <a:moveTo>
                  <a:pt x="0" y="0"/>
                </a:moveTo>
                <a:lnTo>
                  <a:pt x="8804610" y="0"/>
                </a:lnTo>
                <a:lnTo>
                  <a:pt x="8804610" y="4086216"/>
                </a:lnTo>
                <a:lnTo>
                  <a:pt x="0" y="4086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87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175998" y="6790317"/>
            <a:ext cx="7569202" cy="2234433"/>
          </a:xfrm>
          <a:custGeom>
            <a:avLst/>
            <a:gdLst/>
            <a:ahLst/>
            <a:cxnLst/>
            <a:rect l="l" t="t" r="r" b="b"/>
            <a:pathLst>
              <a:path w="7554988" h="2234433">
                <a:moveTo>
                  <a:pt x="0" y="0"/>
                </a:moveTo>
                <a:lnTo>
                  <a:pt x="7554988" y="0"/>
                </a:lnTo>
                <a:lnTo>
                  <a:pt x="7554988" y="2234433"/>
                </a:lnTo>
                <a:lnTo>
                  <a:pt x="0" y="2234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28575">
            <a:solidFill>
              <a:srgbClr val="92D050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83000" y="326226"/>
            <a:ext cx="14512208" cy="57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 dirty="0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The Decision Layer – Goal Driven AI Agent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BD8F48-B475-DE92-17C2-C76DF33E38F7}"/>
              </a:ext>
            </a:extLst>
          </p:cNvPr>
          <p:cNvSpPr/>
          <p:nvPr/>
        </p:nvSpPr>
        <p:spPr>
          <a:xfrm>
            <a:off x="1683000" y="911867"/>
            <a:ext cx="9137400" cy="3926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38BC70-FE65-1657-6D2E-372BA69F1C61}"/>
              </a:ext>
            </a:extLst>
          </p:cNvPr>
          <p:cNvSpPr/>
          <p:nvPr/>
        </p:nvSpPr>
        <p:spPr>
          <a:xfrm>
            <a:off x="1752600" y="4985556"/>
            <a:ext cx="9067800" cy="4389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4D3124-653B-E7E8-38DF-3752B8344328}"/>
              </a:ext>
            </a:extLst>
          </p:cNvPr>
          <p:cNvCxnSpPr/>
          <p:nvPr/>
        </p:nvCxnSpPr>
        <p:spPr>
          <a:xfrm>
            <a:off x="4876800" y="3543300"/>
            <a:ext cx="6400800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F7484C-7D60-26C9-7991-DFB9089A0409}"/>
              </a:ext>
            </a:extLst>
          </p:cNvPr>
          <p:cNvCxnSpPr/>
          <p:nvPr/>
        </p:nvCxnSpPr>
        <p:spPr>
          <a:xfrm>
            <a:off x="4953000" y="3924300"/>
            <a:ext cx="6400800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9DFF0E-D9E1-D672-B32F-652B8C223520}"/>
              </a:ext>
            </a:extLst>
          </p:cNvPr>
          <p:cNvCxnSpPr/>
          <p:nvPr/>
        </p:nvCxnSpPr>
        <p:spPr>
          <a:xfrm>
            <a:off x="5029200" y="4381500"/>
            <a:ext cx="6400800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0FDFE3-B10B-9146-251A-86CA1843F4A1}"/>
              </a:ext>
            </a:extLst>
          </p:cNvPr>
          <p:cNvSpPr txBox="1"/>
          <p:nvPr/>
        </p:nvSpPr>
        <p:spPr>
          <a:xfrm>
            <a:off x="11262360" y="3358634"/>
            <a:ext cx="5657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Poppins Bold" panose="020B0604020202020204" charset="0"/>
                <a:cs typeface="Poppins Bold" panose="020B0604020202020204" charset="0"/>
              </a:rPr>
              <a:t>If the goal is to have the cheapest mode of transport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3B7D0-BE25-9564-3AAE-F1546C951227}"/>
              </a:ext>
            </a:extLst>
          </p:cNvPr>
          <p:cNvSpPr txBox="1"/>
          <p:nvPr/>
        </p:nvSpPr>
        <p:spPr>
          <a:xfrm>
            <a:off x="11369040" y="3739634"/>
            <a:ext cx="6732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oppins Bold" panose="020B0604020202020204" charset="0"/>
                <a:cs typeface="Poppins Bold" panose="020B0604020202020204" charset="0"/>
              </a:rPr>
              <a:t>If the goal is to choose the transport with the shortest distance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53DD6F-8058-0D5C-590C-524EECF85238}"/>
              </a:ext>
            </a:extLst>
          </p:cNvPr>
          <p:cNvSpPr txBox="1"/>
          <p:nvPr/>
        </p:nvSpPr>
        <p:spPr>
          <a:xfrm>
            <a:off x="11430000" y="4196834"/>
            <a:ext cx="3932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oppins Bold" panose="020B0604020202020204" charset="0"/>
                <a:cs typeface="Poppins Bold" panose="020B0604020202020204" charset="0"/>
              </a:rPr>
              <a:t>Balance between cost and distance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987AF1D-5B2B-CB25-E8B1-98C22814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1" grpId="1" animBg="1"/>
      <p:bldP spid="12" grpId="0" animBg="1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7762500"/>
            <a:ext cx="1683000" cy="2524500"/>
            <a:chOff x="0" y="0"/>
            <a:chExt cx="4064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865248" y="1509445"/>
            <a:ext cx="11301259" cy="3121973"/>
          </a:xfrm>
          <a:custGeom>
            <a:avLst/>
            <a:gdLst/>
            <a:ahLst/>
            <a:cxnLst/>
            <a:rect l="l" t="t" r="r" b="b"/>
            <a:pathLst>
              <a:path w="11301259" h="3121973">
                <a:moveTo>
                  <a:pt x="0" y="0"/>
                </a:moveTo>
                <a:lnTo>
                  <a:pt x="11301259" y="0"/>
                </a:lnTo>
                <a:lnTo>
                  <a:pt x="11301259" y="3121972"/>
                </a:lnTo>
                <a:lnTo>
                  <a:pt x="0" y="3121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65248" y="5143500"/>
            <a:ext cx="11301259" cy="2104859"/>
          </a:xfrm>
          <a:custGeom>
            <a:avLst/>
            <a:gdLst/>
            <a:ahLst/>
            <a:cxnLst/>
            <a:rect l="l" t="t" r="r" b="b"/>
            <a:pathLst>
              <a:path w="11301259" h="2104859">
                <a:moveTo>
                  <a:pt x="0" y="0"/>
                </a:moveTo>
                <a:lnTo>
                  <a:pt x="11301259" y="0"/>
                </a:lnTo>
                <a:lnTo>
                  <a:pt x="11301259" y="2104859"/>
                </a:lnTo>
                <a:lnTo>
                  <a:pt x="0" y="2104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65248" y="7924275"/>
            <a:ext cx="11301259" cy="1836455"/>
          </a:xfrm>
          <a:custGeom>
            <a:avLst/>
            <a:gdLst/>
            <a:ahLst/>
            <a:cxnLst/>
            <a:rect l="l" t="t" r="r" b="b"/>
            <a:pathLst>
              <a:path w="11301259" h="1836455">
                <a:moveTo>
                  <a:pt x="0" y="0"/>
                </a:moveTo>
                <a:lnTo>
                  <a:pt x="11301259" y="0"/>
                </a:lnTo>
                <a:lnTo>
                  <a:pt x="11301259" y="1836455"/>
                </a:lnTo>
                <a:lnTo>
                  <a:pt x="0" y="1836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83000" y="363209"/>
            <a:ext cx="14512208" cy="52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 dirty="0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The Forecaster – Teaching AI to See the Future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BBF1E-BB76-2F68-3346-70F2FC5A99DE}"/>
              </a:ext>
            </a:extLst>
          </p:cNvPr>
          <p:cNvSpPr/>
          <p:nvPr/>
        </p:nvSpPr>
        <p:spPr>
          <a:xfrm>
            <a:off x="1683000" y="1424273"/>
            <a:ext cx="11652000" cy="3338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B6ECA-AF10-BBA1-072E-B41AFB59A79F}"/>
              </a:ext>
            </a:extLst>
          </p:cNvPr>
          <p:cNvSpPr/>
          <p:nvPr/>
        </p:nvSpPr>
        <p:spPr>
          <a:xfrm>
            <a:off x="1683000" y="5067300"/>
            <a:ext cx="11652000" cy="2362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2CDB2-B05A-4998-6C99-DAED92BF945D}"/>
              </a:ext>
            </a:extLst>
          </p:cNvPr>
          <p:cNvSpPr/>
          <p:nvPr/>
        </p:nvSpPr>
        <p:spPr>
          <a:xfrm>
            <a:off x="1865248" y="7762500"/>
            <a:ext cx="11469752" cy="21778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AFBD13-D09B-3DE4-0D8B-247F0D30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7762500"/>
            <a:ext cx="1683000" cy="2524500"/>
            <a:chOff x="0" y="0"/>
            <a:chExt cx="4064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865248" y="1611857"/>
            <a:ext cx="9546718" cy="2983349"/>
          </a:xfrm>
          <a:custGeom>
            <a:avLst/>
            <a:gdLst/>
            <a:ahLst/>
            <a:cxnLst/>
            <a:rect l="l" t="t" r="r" b="b"/>
            <a:pathLst>
              <a:path w="9546718" h="2983349">
                <a:moveTo>
                  <a:pt x="0" y="0"/>
                </a:moveTo>
                <a:lnTo>
                  <a:pt x="9546718" y="0"/>
                </a:lnTo>
                <a:lnTo>
                  <a:pt x="9546718" y="2983349"/>
                </a:lnTo>
                <a:lnTo>
                  <a:pt x="0" y="2983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65248" y="4921095"/>
            <a:ext cx="9546718" cy="4675896"/>
          </a:xfrm>
          <a:custGeom>
            <a:avLst/>
            <a:gdLst/>
            <a:ahLst/>
            <a:cxnLst/>
            <a:rect l="l" t="t" r="r" b="b"/>
            <a:pathLst>
              <a:path w="9546718" h="4675896">
                <a:moveTo>
                  <a:pt x="0" y="0"/>
                </a:moveTo>
                <a:lnTo>
                  <a:pt x="9546718" y="0"/>
                </a:lnTo>
                <a:lnTo>
                  <a:pt x="9546718" y="4675896"/>
                </a:lnTo>
                <a:lnTo>
                  <a:pt x="0" y="46758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83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862097" y="7090578"/>
            <a:ext cx="6405142" cy="2167722"/>
          </a:xfrm>
          <a:custGeom>
            <a:avLst/>
            <a:gdLst/>
            <a:ahLst/>
            <a:cxnLst/>
            <a:rect l="l" t="t" r="r" b="b"/>
            <a:pathLst>
              <a:path w="6405142" h="2167722">
                <a:moveTo>
                  <a:pt x="0" y="0"/>
                </a:moveTo>
                <a:lnTo>
                  <a:pt x="6405142" y="0"/>
                </a:lnTo>
                <a:lnTo>
                  <a:pt x="6405142" y="2167722"/>
                </a:lnTo>
                <a:lnTo>
                  <a:pt x="0" y="2167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91" r="-1987"/>
            </a:stretch>
          </a:blipFill>
          <a:ln w="28575">
            <a:solidFill>
              <a:srgbClr val="92D050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683000" y="366173"/>
            <a:ext cx="14512208" cy="52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 dirty="0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The Forecaster – Teaching AI to See the Future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B9EDAE-036A-5A5F-061B-E577B7CCF5E1}"/>
              </a:ext>
            </a:extLst>
          </p:cNvPr>
          <p:cNvSpPr/>
          <p:nvPr/>
        </p:nvSpPr>
        <p:spPr>
          <a:xfrm>
            <a:off x="1683000" y="1424273"/>
            <a:ext cx="9899400" cy="3338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6BDCB8-C809-65BF-2749-7450DD213644}"/>
              </a:ext>
            </a:extLst>
          </p:cNvPr>
          <p:cNvSpPr/>
          <p:nvPr/>
        </p:nvSpPr>
        <p:spPr>
          <a:xfrm>
            <a:off x="1712381" y="4920281"/>
            <a:ext cx="9899400" cy="4736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5E5B15-0776-E334-E480-6994B105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1" grpId="1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989" y="318102"/>
            <a:ext cx="387564" cy="387564"/>
          </a:xfrm>
          <a:custGeom>
            <a:avLst/>
            <a:gdLst/>
            <a:ahLst/>
            <a:cxnLst/>
            <a:rect l="l" t="t" r="r" b="b"/>
            <a:pathLst>
              <a:path w="387564" h="387564">
                <a:moveTo>
                  <a:pt x="0" y="0"/>
                </a:moveTo>
                <a:lnTo>
                  <a:pt x="387565" y="0"/>
                </a:lnTo>
                <a:lnTo>
                  <a:pt x="387565" y="387564"/>
                </a:lnTo>
                <a:lnTo>
                  <a:pt x="0" y="3875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7361175" y="5803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7762500"/>
            <a:ext cx="1683000" cy="2524500"/>
            <a:chOff x="0" y="0"/>
            <a:chExt cx="406400" cy="60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100000"/>
                  </a:srgbClr>
                </a:gs>
                <a:gs pos="100000">
                  <a:srgbClr val="FF61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23091" y="5826718"/>
            <a:ext cx="7407466" cy="1935782"/>
          </a:xfrm>
          <a:custGeom>
            <a:avLst/>
            <a:gdLst/>
            <a:ahLst/>
            <a:cxnLst/>
            <a:rect l="l" t="t" r="r" b="b"/>
            <a:pathLst>
              <a:path w="7420724" h="2200855">
                <a:moveTo>
                  <a:pt x="0" y="0"/>
                </a:moveTo>
                <a:lnTo>
                  <a:pt x="7420724" y="0"/>
                </a:lnTo>
                <a:lnTo>
                  <a:pt x="7420724" y="2200855"/>
                </a:lnTo>
                <a:lnTo>
                  <a:pt x="0" y="2200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3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865248" y="346677"/>
            <a:ext cx="14512208" cy="107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4000" b="1" dirty="0">
                <a:solidFill>
                  <a:srgbClr val="FF2E00"/>
                </a:solidFill>
                <a:latin typeface="Poppins Bold"/>
                <a:ea typeface="Poppins Bold"/>
                <a:cs typeface="Poppins Bold"/>
                <a:sym typeface="Poppins Bold"/>
              </a:rPr>
              <a:t>The Self-Improving Agent – A Glimpse into Reinforcement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C9960B-4AD5-52F0-6CF5-9BFEB82F5D3A}"/>
              </a:ext>
            </a:extLst>
          </p:cNvPr>
          <p:cNvSpPr/>
          <p:nvPr/>
        </p:nvSpPr>
        <p:spPr>
          <a:xfrm>
            <a:off x="1683000" y="1424274"/>
            <a:ext cx="8299200" cy="4255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F2364E-971B-D4E8-7253-BA9A652DC944}"/>
              </a:ext>
            </a:extLst>
          </p:cNvPr>
          <p:cNvSpPr/>
          <p:nvPr/>
        </p:nvSpPr>
        <p:spPr>
          <a:xfrm>
            <a:off x="1712497" y="5801857"/>
            <a:ext cx="7613400" cy="194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A4102-B669-9E97-768C-903E2D6ABE0D}"/>
              </a:ext>
            </a:extLst>
          </p:cNvPr>
          <p:cNvSpPr/>
          <p:nvPr/>
        </p:nvSpPr>
        <p:spPr>
          <a:xfrm>
            <a:off x="1712498" y="7856228"/>
            <a:ext cx="6212302" cy="2392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8F3DAA2-E1D3-75A2-BF79-D53E0AD6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7F15DC1-B5BE-8922-D7D5-E4B9B5091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893328"/>
              </p:ext>
            </p:extLst>
          </p:nvPr>
        </p:nvGraphicFramePr>
        <p:xfrm>
          <a:off x="11350005" y="4383936"/>
          <a:ext cx="6148838" cy="214922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37097">
                  <a:extLst>
                    <a:ext uri="{9D8B030D-6E8A-4147-A177-3AD203B41FA5}">
                      <a16:colId xmlns:a16="http://schemas.microsoft.com/office/drawing/2014/main" val="1493760050"/>
                    </a:ext>
                  </a:extLst>
                </a:gridCol>
                <a:gridCol w="963071">
                  <a:extLst>
                    <a:ext uri="{9D8B030D-6E8A-4147-A177-3AD203B41FA5}">
                      <a16:colId xmlns:a16="http://schemas.microsoft.com/office/drawing/2014/main" val="1502001741"/>
                    </a:ext>
                  </a:extLst>
                </a:gridCol>
                <a:gridCol w="1555730">
                  <a:extLst>
                    <a:ext uri="{9D8B030D-6E8A-4147-A177-3AD203B41FA5}">
                      <a16:colId xmlns:a16="http://schemas.microsoft.com/office/drawing/2014/main" val="2352076125"/>
                    </a:ext>
                  </a:extLst>
                </a:gridCol>
                <a:gridCol w="1481648">
                  <a:extLst>
                    <a:ext uri="{9D8B030D-6E8A-4147-A177-3AD203B41FA5}">
                      <a16:colId xmlns:a16="http://schemas.microsoft.com/office/drawing/2014/main" val="3689793206"/>
                    </a:ext>
                  </a:extLst>
                </a:gridCol>
                <a:gridCol w="1611292">
                  <a:extLst>
                    <a:ext uri="{9D8B030D-6E8A-4147-A177-3AD203B41FA5}">
                      <a16:colId xmlns:a16="http://schemas.microsoft.com/office/drawing/2014/main" val="2697989695"/>
                    </a:ext>
                  </a:extLst>
                </a:gridCol>
              </a:tblGrid>
              <a:tr h="3607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origin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destination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dms_mode_Truck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dms_mode_Rail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dms_mode_Water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31830701"/>
                  </a:ext>
                </a:extLst>
              </a:tr>
              <a:tr h="345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-103.1170603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-109.8339776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-128.8959864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5510696"/>
                  </a:ext>
                </a:extLst>
              </a:tr>
              <a:tr h="3607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-102.9981404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-103.8861457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-113.6318349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2776588"/>
                  </a:ext>
                </a:extLst>
              </a:tr>
              <a:tr h="3607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-110.3146764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-115.366682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-113.9308788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0471976"/>
                  </a:ext>
                </a:extLst>
              </a:tr>
              <a:tr h="3607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-131.1509505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-143.945593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-130.5330391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9949651"/>
                  </a:ext>
                </a:extLst>
              </a:tr>
              <a:tr h="36071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-99.40162523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-101.0310139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-112.990813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0649131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C45D36D-658B-D252-B373-D36528371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6201" y="1571172"/>
            <a:ext cx="8034959" cy="3988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F83CBC-31D6-BE48-DDA6-BAECD637B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3091" y="7925121"/>
            <a:ext cx="6059552" cy="2231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2" grpId="1" animBg="1"/>
      <p:bldP spid="14" grpId="0" animBg="1"/>
      <p:bldP spid="14" grpId="1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342</Words>
  <Application>Microsoft Office PowerPoint</Application>
  <PresentationFormat>Custom</PresentationFormat>
  <Paragraphs>76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Poppins Bold</vt:lpstr>
      <vt:lpstr>Open Sans</vt:lpstr>
      <vt:lpstr>Aptos Narrow</vt:lpstr>
      <vt:lpstr>Arial</vt:lpstr>
      <vt:lpstr>Open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Agentic AI for Transport Mode Optimization</dc:title>
  <cp:lastModifiedBy>Bhargav Rishi Medisetti</cp:lastModifiedBy>
  <cp:revision>15</cp:revision>
  <dcterms:created xsi:type="dcterms:W3CDTF">2006-08-16T00:00:00Z</dcterms:created>
  <dcterms:modified xsi:type="dcterms:W3CDTF">2025-03-25T17:00:36Z</dcterms:modified>
  <dc:identifier>DAGilYmEMHQ</dc:identifier>
</cp:coreProperties>
</file>